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8" r:id="rId5"/>
    <p:sldId id="335" r:id="rId6"/>
    <p:sldId id="360" r:id="rId7"/>
    <p:sldId id="361" r:id="rId8"/>
    <p:sldId id="362" r:id="rId9"/>
    <p:sldId id="376" r:id="rId10"/>
    <p:sldId id="377" r:id="rId11"/>
    <p:sldId id="340" r:id="rId12"/>
    <p:sldId id="371" r:id="rId13"/>
    <p:sldId id="351" r:id="rId14"/>
    <p:sldId id="356" r:id="rId15"/>
    <p:sldId id="354" r:id="rId16"/>
    <p:sldId id="355" r:id="rId17"/>
    <p:sldId id="339" r:id="rId18"/>
    <p:sldId id="363" r:id="rId19"/>
    <p:sldId id="364" r:id="rId20"/>
    <p:sldId id="365" r:id="rId21"/>
    <p:sldId id="366" r:id="rId22"/>
    <p:sldId id="350" r:id="rId23"/>
    <p:sldId id="344" r:id="rId24"/>
    <p:sldId id="357" r:id="rId25"/>
    <p:sldId id="345" r:id="rId26"/>
    <p:sldId id="341" r:id="rId27"/>
    <p:sldId id="346" r:id="rId28"/>
    <p:sldId id="347" r:id="rId29"/>
    <p:sldId id="372" r:id="rId30"/>
    <p:sldId id="368" r:id="rId31"/>
    <p:sldId id="369" r:id="rId32"/>
    <p:sldId id="352" r:id="rId33"/>
    <p:sldId id="373" r:id="rId34"/>
    <p:sldId id="374" r:id="rId35"/>
    <p:sldId id="342" r:id="rId36"/>
    <p:sldId id="367" r:id="rId37"/>
    <p:sldId id="343" r:id="rId38"/>
    <p:sldId id="349" r:id="rId3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6E1D"/>
    <a:srgbClr val="F094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24/06/2024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770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087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93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resultados fueron buenos y se decidió seguir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972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009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Modelos gratis descargados desde </a:t>
            </a:r>
            <a:r>
              <a:rPr lang="es-ES" dirty="0" err="1"/>
              <a:t>unity</a:t>
            </a:r>
            <a:r>
              <a:rPr lang="es-ES" dirty="0"/>
              <a:t> </a:t>
            </a:r>
            <a:r>
              <a:rPr lang="es-ES" dirty="0" err="1"/>
              <a:t>asset</a:t>
            </a:r>
            <a:r>
              <a:rPr lang="es-ES" dirty="0"/>
              <a:t> store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358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llegue a generar animaciones de aparición y </a:t>
            </a:r>
            <a:r>
              <a:rPr lang="es-ES" dirty="0" err="1"/>
              <a:t>desaparicion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9336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Interacción entre los mangos de los martillos para iniciar/pausar juego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109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Campo de visión de la cámara limitado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918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el usuario esta conforme con la experiencia puede optar por comprar un </a:t>
            </a:r>
            <a:r>
              <a:rPr lang="es-ES" dirty="0" err="1"/>
              <a:t>apple</a:t>
            </a:r>
            <a:r>
              <a:rPr lang="es-ES" dirty="0"/>
              <a:t> o meta </a:t>
            </a:r>
            <a:r>
              <a:rPr lang="es-ES" dirty="0" err="1"/>
              <a:t>quest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820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que sea divertido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773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748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 uso de VR con meta </a:t>
            </a:r>
            <a:r>
              <a:rPr lang="es-ES" dirty="0" err="1"/>
              <a:t>quest</a:t>
            </a:r>
            <a:r>
              <a:rPr lang="es-ES" dirty="0"/>
              <a:t> del DCIC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0830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4139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5785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81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7975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24/06/2024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24/06/2024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eb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web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n-US" sz="4800" b="1" noProof="1"/>
              <a:t>XR: Proyecto Final</a:t>
            </a:r>
            <a:endParaRPr lang="es-ES" sz="4800" b="1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Facundo Bernardini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</p:spTree>
    <p:extLst>
      <p:ext uri="{BB962C8B-B14F-4D97-AF65-F5344CB8AC3E}">
        <p14:creationId xmlns:p14="http://schemas.microsoft.com/office/powerpoint/2010/main" val="19503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BBC8845D-2DCF-D5BC-0BBE-108C39E047D9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ctángulo: esquinas diagonales redondeadas 2">
            <a:extLst>
              <a:ext uri="{FF2B5EF4-FFF2-40B4-BE49-F238E27FC236}">
                <a16:creationId xmlns:a16="http://schemas.microsoft.com/office/drawing/2014/main" id="{02B1EE21-D982-9D19-AAB5-82220473DF4D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</p:spTree>
    <p:extLst>
      <p:ext uri="{BB962C8B-B14F-4D97-AF65-F5344CB8AC3E}">
        <p14:creationId xmlns:p14="http://schemas.microsoft.com/office/powerpoint/2010/main" val="160604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5ED09B59-2CBA-134B-482D-9B161FF71085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</p:spTree>
    <p:extLst>
      <p:ext uri="{BB962C8B-B14F-4D97-AF65-F5344CB8AC3E}">
        <p14:creationId xmlns:p14="http://schemas.microsoft.com/office/powerpoint/2010/main" val="314144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FAFC61C6-68EF-E3A5-DADE-92D5502AEEE2}"/>
              </a:ext>
            </a:extLst>
          </p:cNvPr>
          <p:cNvSpPr/>
          <p:nvPr/>
        </p:nvSpPr>
        <p:spPr>
          <a:xfrm>
            <a:off x="8700586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7096C7-9E90-840D-FC8E-3B9536D14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40" y="3504513"/>
            <a:ext cx="910541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  <p:sp>
        <p:nvSpPr>
          <p:cNvPr id="13" name="Marcador de contenido 8">
            <a:extLst>
              <a:ext uri="{FF2B5EF4-FFF2-40B4-BE49-F238E27FC236}">
                <a16:creationId xmlns:a16="http://schemas.microsoft.com/office/drawing/2014/main" id="{F1F8929A-E151-E89F-7207-16411E791E6D}"/>
              </a:ext>
            </a:extLst>
          </p:cNvPr>
          <p:cNvSpPr txBox="1">
            <a:spLocks/>
          </p:cNvSpPr>
          <p:nvPr/>
        </p:nvSpPr>
        <p:spPr>
          <a:xfrm>
            <a:off x="8544942" y="5754229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500" dirty="0"/>
              <a:t>Controles Impresos</a:t>
            </a:r>
          </a:p>
        </p:txBody>
      </p:sp>
    </p:spTree>
    <p:extLst>
      <p:ext uri="{BB962C8B-B14F-4D97-AF65-F5344CB8AC3E}">
        <p14:creationId xmlns:p14="http://schemas.microsoft.com/office/powerpoint/2010/main" val="231259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</p:txBody>
      </p:sp>
    </p:spTree>
    <p:extLst>
      <p:ext uri="{BB962C8B-B14F-4D97-AF65-F5344CB8AC3E}">
        <p14:creationId xmlns:p14="http://schemas.microsoft.com/office/powerpoint/2010/main" val="214018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</p:txBody>
      </p:sp>
    </p:spTree>
    <p:extLst>
      <p:ext uri="{BB962C8B-B14F-4D97-AF65-F5344CB8AC3E}">
        <p14:creationId xmlns:p14="http://schemas.microsoft.com/office/powerpoint/2010/main" val="37483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</p:txBody>
      </p:sp>
    </p:spTree>
    <p:extLst>
      <p:ext uri="{BB962C8B-B14F-4D97-AF65-F5344CB8AC3E}">
        <p14:creationId xmlns:p14="http://schemas.microsoft.com/office/powerpoint/2010/main" val="27488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81811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Dispositivo móvil Android para hacer las pruebas.</a:t>
            </a:r>
          </a:p>
        </p:txBody>
      </p:sp>
    </p:spTree>
    <p:extLst>
      <p:ext uri="{BB962C8B-B14F-4D97-AF65-F5344CB8AC3E}">
        <p14:creationId xmlns:p14="http://schemas.microsoft.com/office/powerpoint/2010/main" val="296810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Controles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primer etapa consistió en hacer </a:t>
            </a:r>
            <a:r>
              <a:rPr lang="es-ES" sz="2500" b="1" dirty="0"/>
              <a:t>pruebas de tracking </a:t>
            </a:r>
            <a:r>
              <a:rPr lang="es-ES" sz="2500" dirty="0"/>
              <a:t>de los controles, para observar si los resultados eran aceptables como para </a:t>
            </a:r>
            <a:r>
              <a:rPr lang="es-ES" sz="2500" b="1" dirty="0"/>
              <a:t>seguir avanzando </a:t>
            </a:r>
            <a:r>
              <a:rPr lang="es-ES" sz="2500" dirty="0"/>
              <a:t>en el proyecto.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D622C-BDDB-3636-7CFC-F4E9902E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28" y="3516585"/>
            <a:ext cx="2388743" cy="3224267"/>
          </a:xfrm>
          <a:prstGeom prst="roundRect">
            <a:avLst>
              <a:gd name="adj" fmla="val 30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36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121426"/>
            <a:ext cx="5041628" cy="473489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200" noProof="1"/>
              <a:t>Objetivos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Motivación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Diseño y Desarrollo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Idea del juego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Tecnologías utilizadas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Controles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Modelado del mundo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Lógica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Lobby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Sonidos y temporizado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Problemas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Conclusiones</a:t>
            </a:r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b="1" noProof="1"/>
              <a:t>Índice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Luego se </a:t>
            </a:r>
            <a:r>
              <a:rPr lang="es-ES" sz="2500" b="1" dirty="0"/>
              <a:t>creó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modeló</a:t>
            </a:r>
            <a:r>
              <a:rPr lang="es-ES" sz="2500" dirty="0"/>
              <a:t> el mundo 3D, y se incorporó el </a:t>
            </a:r>
            <a:r>
              <a:rPr lang="es-ES" sz="2500" dirty="0" err="1"/>
              <a:t>trackeo</a:t>
            </a:r>
            <a:r>
              <a:rPr lang="es-ES" sz="2500" dirty="0"/>
              <a:t> de los controles al mundo virtual para poder visualizar los martillos.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53EED5-38A8-58CE-E70F-AB54C19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7780" y="5413148"/>
            <a:ext cx="773001" cy="16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121" y="6216493"/>
            <a:ext cx="4418948" cy="641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500" dirty="0"/>
              <a:t>Controles en el mundo virtual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458085-81EB-A806-7F0F-B67BCCB64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8927" r="1" b="12500"/>
          <a:stretch/>
        </p:blipFill>
        <p:spPr>
          <a:xfrm>
            <a:off x="1539388" y="2249099"/>
            <a:ext cx="3498415" cy="3896053"/>
          </a:xfrm>
          <a:prstGeom prst="roundRect">
            <a:avLst>
              <a:gd name="adj" fmla="val 4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52B1A7-EA41-D4CD-B00C-18A1D18A7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3" t="9130" b="4841"/>
          <a:stretch/>
        </p:blipFill>
        <p:spPr>
          <a:xfrm>
            <a:off x="7246758" y="2241692"/>
            <a:ext cx="3498415" cy="3863080"/>
          </a:xfrm>
          <a:prstGeom prst="roundRect">
            <a:avLst>
              <a:gd name="adj" fmla="val 4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" name="Marcador de contenido 8">
            <a:extLst>
              <a:ext uri="{FF2B5EF4-FFF2-40B4-BE49-F238E27FC236}">
                <a16:creationId xmlns:a16="http://schemas.microsoft.com/office/drawing/2014/main" id="{6665623D-54F5-58AA-E396-1337CEF6C58A}"/>
              </a:ext>
            </a:extLst>
          </p:cNvPr>
          <p:cNvSpPr txBox="1">
            <a:spLocks/>
          </p:cNvSpPr>
          <p:nvPr/>
        </p:nvSpPr>
        <p:spPr>
          <a:xfrm>
            <a:off x="6786491" y="6216493"/>
            <a:ext cx="4418948" cy="64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500" dirty="0"/>
              <a:t>Entorno 3D</a:t>
            </a:r>
          </a:p>
        </p:txBody>
      </p:sp>
    </p:spTree>
    <p:extLst>
      <p:ext uri="{BB962C8B-B14F-4D97-AF65-F5344CB8AC3E}">
        <p14:creationId xmlns:p14="http://schemas.microsoft.com/office/powerpoint/2010/main" val="259777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Lógica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siguiente paso consistió en desarrollar la lógica para la generación aleatoria de los topos y la </a:t>
            </a:r>
            <a:r>
              <a:rPr lang="es-ES" sz="2500" dirty="0" err="1"/>
              <a:t>hitbox</a:t>
            </a:r>
            <a:r>
              <a:rPr lang="es-ES" sz="2500" dirty="0"/>
              <a:t> en los martillos.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1E043-A1C7-74E0-6790-CFA720202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7280" r="1" b="8128"/>
          <a:stretch/>
        </p:blipFill>
        <p:spPr>
          <a:xfrm>
            <a:off x="4256832" y="3159704"/>
            <a:ext cx="3678336" cy="3561607"/>
          </a:xfrm>
          <a:prstGeom prst="roundRect">
            <a:avLst>
              <a:gd name="adj" fmla="val 6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59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Lobby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También se modeló un “lobby” como punto de aparición del jugador, para que se familiarice con los controles y pueda leer un mensaje de bienvenida y de cómo jugar.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2FCFB7-F810-83A8-9921-176FF392A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" b="3865"/>
          <a:stretch/>
        </p:blipFill>
        <p:spPr>
          <a:xfrm>
            <a:off x="4448031" y="3466708"/>
            <a:ext cx="3295938" cy="3322261"/>
          </a:xfrm>
          <a:prstGeom prst="roundRect">
            <a:avLst>
              <a:gd name="adj" fmla="val 35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8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Sonidos y Temporizado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Por último se agregaron varios efectos de sonido, y un temporizador que va decrementando para darle un fin al juego.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3D0085-3500-3EBD-EA97-B4EECA89F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7" t="16391" r="9281" b="65139"/>
          <a:stretch/>
        </p:blipFill>
        <p:spPr>
          <a:xfrm>
            <a:off x="3875987" y="3968685"/>
            <a:ext cx="4440025" cy="1545996"/>
          </a:xfrm>
          <a:prstGeom prst="roundRect">
            <a:avLst>
              <a:gd name="adj" fmla="val 4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921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19932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DE1477B5-9079-B7EC-B90A-736A4F01A052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</a:t>
            </a:r>
            <a:r>
              <a:rPr lang="es-ES" sz="2500" dirty="0" err="1"/>
              <a:t>ARCamera</a:t>
            </a:r>
            <a:r>
              <a:rPr lang="es-ES" sz="2500" dirty="0"/>
              <a:t> que nos provee Vuforia, generando un </a:t>
            </a:r>
            <a:r>
              <a:rPr lang="es-ES" sz="2500" b="1" dirty="0"/>
              <a:t>error de </a:t>
            </a:r>
            <a:r>
              <a:rPr lang="es-ES" sz="2500" b="1" dirty="0" err="1"/>
              <a:t>trackeo</a:t>
            </a:r>
            <a:r>
              <a:rPr lang="es-ES" sz="2500" b="1" dirty="0"/>
              <a:t>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</p:txBody>
      </p:sp>
    </p:spTree>
    <p:extLst>
      <p:ext uri="{BB962C8B-B14F-4D97-AF65-F5344CB8AC3E}">
        <p14:creationId xmlns:p14="http://schemas.microsoft.com/office/powerpoint/2010/main" val="416220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</a:t>
            </a:r>
            <a:r>
              <a:rPr lang="es-ES" sz="2500" dirty="0" err="1"/>
              <a:t>ARCamera</a:t>
            </a:r>
            <a:r>
              <a:rPr lang="es-ES" sz="2500" dirty="0"/>
              <a:t> que nos provee Vuforia, generando un </a:t>
            </a:r>
            <a:r>
              <a:rPr lang="es-ES" sz="2500" b="1" dirty="0"/>
              <a:t>error de </a:t>
            </a:r>
            <a:r>
              <a:rPr lang="es-ES" sz="2500" b="1" dirty="0" err="1"/>
              <a:t>trackeo</a:t>
            </a:r>
            <a:r>
              <a:rPr lang="es-ES" sz="2500" b="1" dirty="0"/>
              <a:t>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  <a:p>
            <a:r>
              <a:rPr lang="es-ES" sz="2500" dirty="0"/>
              <a:t>Esto se solucionó aplicando el script del giroscopio al elemento </a:t>
            </a:r>
            <a:r>
              <a:rPr lang="es-ES" sz="2500" dirty="0" err="1"/>
              <a:t>ARCamera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24A3FF-F070-6DCE-90BE-1A0ABD14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47" y="4920294"/>
            <a:ext cx="2127305" cy="17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</p:txBody>
      </p:sp>
    </p:spTree>
    <p:extLst>
      <p:ext uri="{BB962C8B-B14F-4D97-AF65-F5344CB8AC3E}">
        <p14:creationId xmlns:p14="http://schemas.microsoft.com/office/powerpoint/2010/main" val="212856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  <a:p>
            <a:r>
              <a:rPr lang="es-ES" sz="2500" dirty="0"/>
              <a:t>Esto ocurre porque el dispositivo está continuamente escaneando el entorno con la cámara, buscando </a:t>
            </a:r>
            <a:r>
              <a:rPr lang="es-ES" sz="2500" b="1" dirty="0"/>
              <a:t>reconocer los patrones</a:t>
            </a:r>
            <a:r>
              <a:rPr lang="es-ES" sz="2500" dirty="0"/>
              <a:t> ubicados en los controles.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EFF41-FDF2-75A4-DB07-5298768B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301" y="4497373"/>
            <a:ext cx="2449398" cy="24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objetivo de este proyecto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6639F-0EDD-BD9D-B936-DC08C306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</p:spTree>
    <p:extLst>
      <p:ext uri="{BB962C8B-B14F-4D97-AF65-F5344CB8AC3E}">
        <p14:creationId xmlns:p14="http://schemas.microsoft.com/office/powerpoint/2010/main" val="55220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Posibles actualizaciones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Poder ajustar el tiempo (2 min – 3 min de juego)</a:t>
            </a:r>
          </a:p>
          <a:p>
            <a:r>
              <a:rPr lang="es-ES" sz="2500" dirty="0"/>
              <a:t>Topos mas fuertes que requieran mas golpes para eliminarlos</a:t>
            </a:r>
          </a:p>
          <a:p>
            <a:r>
              <a:rPr lang="es-ES" sz="2500" dirty="0"/>
              <a:t>Modo de juego difícil donde los topos se ocultan mas rápido</a:t>
            </a:r>
          </a:p>
          <a:p>
            <a:endParaRPr lang="es-ES" sz="2500" dirty="0"/>
          </a:p>
          <a:p>
            <a:endParaRPr lang="es-ES" sz="2500" dirty="0"/>
          </a:p>
        </p:txBody>
      </p:sp>
    </p:spTree>
    <p:extLst>
      <p:ext uri="{BB962C8B-B14F-4D97-AF65-F5344CB8AC3E}">
        <p14:creationId xmlns:p14="http://schemas.microsoft.com/office/powerpoint/2010/main" val="328151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4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  <a:p>
            <a:r>
              <a:rPr lang="es-ES" sz="2500" dirty="0"/>
              <a:t>Si bien nos chocamos con varias limitaciones, vimos que esta puede ser una </a:t>
            </a:r>
            <a:r>
              <a:rPr lang="es-ES" sz="2500" b="1" dirty="0"/>
              <a:t>buena alternativa </a:t>
            </a:r>
            <a:r>
              <a:rPr lang="es-ES" sz="2500" dirty="0"/>
              <a:t>para conocer las nuevas tecnologías que cada vez están más presentes.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¿Preguntas?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A2C9DA-C05A-892D-CD98-6CCF3ACA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4158798"/>
            <a:ext cx="1916383" cy="25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¡Gracias por escuchar!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9EA363-9CBE-9228-E949-A9471D8B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907" y="3047353"/>
            <a:ext cx="1221268" cy="7632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B8B9017-7052-2DE3-6A70-416D2B0E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65" y="4332801"/>
            <a:ext cx="2357669" cy="21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2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objetivo de este proyecto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  <a:p>
            <a:r>
              <a:rPr lang="es-ES" sz="2500" dirty="0"/>
              <a:t>Se decidió realizar un videojuego en realidad virtual, que tenga una </a:t>
            </a:r>
            <a:r>
              <a:rPr lang="es-ES" sz="2500" b="1" dirty="0"/>
              <a:t>mecánica simple </a:t>
            </a:r>
            <a:r>
              <a:rPr lang="es-ES" sz="2500" dirty="0"/>
              <a:t>y sea de </a:t>
            </a:r>
            <a:r>
              <a:rPr lang="es-ES" sz="2500" b="1" dirty="0"/>
              <a:t>fácil jugabilidad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6639F-0EDD-BD9D-B936-DC08C306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detrás de este proyecto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detrás de este proyecto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  <a:p>
            <a:r>
              <a:rPr lang="es-ES" sz="2500" dirty="0"/>
              <a:t>Los dispositivos actuales tienen </a:t>
            </a:r>
            <a:r>
              <a:rPr lang="es-ES" sz="2500" b="1" dirty="0"/>
              <a:t>precios elevados, </a:t>
            </a:r>
            <a:r>
              <a:rPr lang="es-ES" sz="2500" dirty="0"/>
              <a:t>lo que aparta a los usuarios de probar estas experiencias.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detrás de este proyecto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  <a:p>
            <a:r>
              <a:rPr lang="es-ES" sz="2500" dirty="0"/>
              <a:t>Los dispositivos actuales tienen </a:t>
            </a:r>
            <a:r>
              <a:rPr lang="es-ES" sz="2500" b="1" dirty="0"/>
              <a:t>precios elevados, </a:t>
            </a:r>
            <a:r>
              <a:rPr lang="es-ES" sz="2500" dirty="0"/>
              <a:t>lo que aparta a los usuarios de probar estas experiencias.</a:t>
            </a:r>
          </a:p>
          <a:p>
            <a:r>
              <a:rPr lang="es-ES" sz="2500" dirty="0"/>
              <a:t>La idea es buscar una alternativa, reemplazándolos por otros de bajo costo y </a:t>
            </a:r>
            <a:r>
              <a:rPr lang="es-ES" sz="2500" b="1" dirty="0"/>
              <a:t>más</a:t>
            </a:r>
            <a:r>
              <a:rPr lang="es-ES" sz="2500" dirty="0"/>
              <a:t> </a:t>
            </a:r>
            <a:r>
              <a:rPr lang="es-ES" sz="2500" b="1" dirty="0"/>
              <a:t>accesibles</a:t>
            </a:r>
            <a:r>
              <a:rPr lang="es-ES" sz="2500" dirty="0"/>
              <a:t> para el usuario promedio. </a:t>
            </a:r>
          </a:p>
          <a:p>
            <a:endParaRPr lang="es-ES" sz="25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18" y="4824397"/>
            <a:ext cx="1919461" cy="16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5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El videojuego desarrollado está basado en el clásico “</a:t>
            </a:r>
            <a:r>
              <a:rPr lang="es-ES" sz="2500" b="1" dirty="0"/>
              <a:t>Golpea al topo</a:t>
            </a:r>
            <a:r>
              <a:rPr lang="es-ES" sz="2500" dirty="0"/>
              <a:t>”, que consiste en golpear con un martillo los topos que se van asomando por los agujeros.</a:t>
            </a:r>
          </a:p>
          <a:p>
            <a:r>
              <a:rPr lang="es-ES" sz="2500" dirty="0"/>
              <a:t>En este caso, la mecánica es la misma solo que en </a:t>
            </a:r>
            <a:r>
              <a:rPr lang="es-ES" sz="2500" b="1" dirty="0"/>
              <a:t>realidad</a:t>
            </a:r>
            <a:r>
              <a:rPr lang="es-ES" sz="2500" dirty="0"/>
              <a:t> </a:t>
            </a:r>
            <a:r>
              <a:rPr lang="es-ES" sz="2500" b="1" dirty="0"/>
              <a:t>virtual</a:t>
            </a:r>
            <a:r>
              <a:rPr lang="es-ES" sz="2500" dirty="0"/>
              <a:t>, y los topos aparecerán por todo nuestro alrededor.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720837-940A-33FF-F7A5-C35C85B6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304" y="4458877"/>
            <a:ext cx="3255391" cy="23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820</TotalTime>
  <Words>1198</Words>
  <Application>Microsoft Office PowerPoint</Application>
  <PresentationFormat>Panorámica</PresentationFormat>
  <Paragraphs>132</Paragraphs>
  <Slides>35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Trebuchet MS</vt:lpstr>
      <vt:lpstr>Berlín</vt:lpstr>
      <vt:lpstr>XR: Proyecto Final</vt:lpstr>
      <vt:lpstr>Índice</vt:lpstr>
      <vt:lpstr>Objetivos</vt:lpstr>
      <vt:lpstr>Objetivos</vt:lpstr>
      <vt:lpstr>Motivación</vt:lpstr>
      <vt:lpstr>Motivación</vt:lpstr>
      <vt:lpstr>Motivación</vt:lpstr>
      <vt:lpstr>Diseño y Desarrollo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Controles</vt:lpstr>
      <vt:lpstr>Diseño y Desarrollo: Modelado del mundo</vt:lpstr>
      <vt:lpstr>Diseño y Desarrollo: Modelado del mundo</vt:lpstr>
      <vt:lpstr>Diseño y Desarrollo: Lógica</vt:lpstr>
      <vt:lpstr>Diseño y Desarrollo: Lobby</vt:lpstr>
      <vt:lpstr>Diseño y Desarrollo: Sonidos y Temporizado</vt:lpstr>
      <vt:lpstr>Problemas</vt:lpstr>
      <vt:lpstr>Presentación de PowerPoint</vt:lpstr>
      <vt:lpstr>Problemas</vt:lpstr>
      <vt:lpstr>Problemas</vt:lpstr>
      <vt:lpstr>Problemas</vt:lpstr>
      <vt:lpstr>Posibles actualizaciones</vt:lpstr>
      <vt:lpstr>Posibles actualizaciones</vt:lpstr>
      <vt:lpstr>Conclusiones</vt:lpstr>
      <vt:lpstr>Conclusiones</vt:lpstr>
      <vt:lpstr>¿Preguntas?</vt:lpstr>
      <vt:lpstr>¡Gracias por escuchar!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Facundo Bernardini</dc:creator>
  <cp:lastModifiedBy>Facundo Bernardini</cp:lastModifiedBy>
  <cp:revision>63</cp:revision>
  <dcterms:created xsi:type="dcterms:W3CDTF">2024-06-21T14:44:11Z</dcterms:created>
  <dcterms:modified xsi:type="dcterms:W3CDTF">2024-06-24T18:56:40Z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